
<file path=[Content_Types].xml><?xml version="1.0" encoding="utf-8"?>
<Types xmlns="http://schemas.openxmlformats.org/package/2006/content-types">
  <Default Extension="png" ContentType="image/png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361" r:id="rId3"/>
    <p:sldId id="290" r:id="rId4"/>
    <p:sldId id="270" r:id="rId5"/>
    <p:sldId id="307" r:id="rId6"/>
    <p:sldId id="349" r:id="rId8"/>
    <p:sldId id="433" r:id="rId9"/>
    <p:sldId id="434" r:id="rId10"/>
    <p:sldId id="435" r:id="rId11"/>
    <p:sldId id="397" r:id="rId12"/>
    <p:sldId id="436" r:id="rId13"/>
    <p:sldId id="430" r:id="rId14"/>
    <p:sldId id="424" r:id="rId15"/>
    <p:sldId id="437" r:id="rId16"/>
    <p:sldId id="438" r:id="rId17"/>
    <p:sldId id="431" r:id="rId18"/>
    <p:sldId id="439" r:id="rId19"/>
    <p:sldId id="416" r:id="rId20"/>
    <p:sldId id="376" r:id="rId21"/>
    <p:sldId id="377" r:id="rId22"/>
    <p:sldId id="381" r:id="rId23"/>
    <p:sldId id="382" r:id="rId24"/>
  </p:sldIdLst>
  <p:sldSz cx="9144000" cy="6858000" type="screen4x3"/>
  <p:notesSz cx="6858000" cy="9144000"/>
  <p:defaultTextStyle>
    <a:defPPr>
      <a:defRPr lang="zh-CN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FF99FF"/>
    <a:srgbClr val="006600"/>
    <a:srgbClr val="6600CC"/>
    <a:srgbClr val="3333FF"/>
    <a:srgbClr val="CC006A"/>
    <a:srgbClr val="644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6" autoAdjust="0"/>
    <p:restoredTop sz="93720" autoAdjust="0"/>
  </p:normalViewPr>
  <p:slideViewPr>
    <p:cSldViewPr snapToGrid="0" snapToObjects="1">
      <p:cViewPr varScale="1">
        <p:scale>
          <a:sx n="105" d="100"/>
          <a:sy n="105" d="100"/>
        </p:scale>
        <p:origin x="-10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A3715E2-08C9-4AB2-AF01-CC916142ADC7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fld id="{D54F7E7C-EE7B-454C-BBF8-505173D9271C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 smtClean="0"/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3A22B9F2-27AA-4C55-A820-DCDC598B913E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1024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027269BC-6523-4E83-A133-418F7B1919C5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163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33C4EE09-56BA-48A3-80CB-8F6E42228C47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101BA157-A261-4C5B-B96E-79FF48FBFED4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355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F8422B7C-53FD-47B5-9741-4867E474FEAC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738CF-DFBF-4ACF-93E9-327306650AD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C38AA-3E63-4E3A-892C-E97B8D6B8BE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A65B9-7101-43A7-99FC-F91A8A2AE56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7D4BC-BB7B-496E-A80C-7EC1E4E10BF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0DE12-80DC-4958-ACD7-6564566BA5B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C38DF-5A97-4CA5-8A37-44316B5CFC9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5E80E-B27D-4A44-BF70-6C3FAB6ABA3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83846-E532-4D51-A75E-07BDA9641D0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178E9-AEDA-42E3-B64A-140C64E6E4B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01773-5228-4FD9-BBC7-CD8E5750F0E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D17C3-5AE7-45F6-9CE9-10C2DADBCA4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4B364-E3E3-44C3-A05B-AA804CEDC41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B34A3-50F9-488A-AADB-B8A49E2512C9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F33FF-BC4C-4C1E-B698-4CB6D68B7B2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0C1A-75A4-48F4-A194-7AB91AF680E8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B115C-D21C-4843-BAC8-90BEBB7C2BA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4636-F6BE-4BDD-8426-87D89C71E9AF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C2EE8-C059-4E92-9ACD-45FD4E66574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A8A2B-0226-42D3-B0BB-51C93D7FD97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4C351-5096-4434-B152-92DD64AAEFA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EF4AE-77A1-4735-962E-D5E4F76F299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8A563-5D70-4F7E-B5DB-2999946D162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EBEBCDF-00C3-442F-B655-3F3A4847E97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kumimoji="1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BB9A894-DA67-4456-9058-737E6BEC6D0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6.png"/><Relationship Id="rId1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0.png"/><Relationship Id="rId2" Type="http://schemas.openxmlformats.org/officeDocument/2006/relationships/image" Target="../media/image18.png"/><Relationship Id="rId1" Type="http://schemas.openxmlformats.org/officeDocument/2006/relationships/hyperlink" Target="4.Let's%20play.sw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hyperlink" Target="1.How%20are%20you.swf" TargetMode="Externa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3.GIF"/><Relationship Id="rId1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hyperlink" Target="2.Let's%20sing.swf" TargetMode="Externa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hyperlink" Target="3.What's%20this.swf" TargetMode="Externa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24" descr="小花.png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 rot="1153534">
            <a:off x="7671181" y="5407630"/>
            <a:ext cx="10096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图片 25" descr="中间花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3264" y="5540981"/>
            <a:ext cx="912812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AutoShape 508"/>
          <p:cNvSpPr>
            <a:spLocks noChangeArrowheads="1"/>
          </p:cNvSpPr>
          <p:nvPr/>
        </p:nvSpPr>
        <p:spPr bwMode="auto">
          <a:xfrm>
            <a:off x="495876" y="1061061"/>
            <a:ext cx="8152248" cy="2165538"/>
          </a:xfrm>
          <a:prstGeom prst="roundRect">
            <a:avLst>
              <a:gd name="adj" fmla="val 5074"/>
            </a:avLst>
          </a:prstGeom>
          <a:solidFill>
            <a:srgbClr val="FFFFFF"/>
          </a:solidFill>
          <a:ln w="57150" cmpd="sng">
            <a:noFill/>
            <a:round/>
          </a:ln>
          <a:effectLst>
            <a:innerShdw blurRad="123825" dist="88900" dir="13500000">
              <a:srgbClr val="FFFF00">
                <a:alpha val="50000"/>
              </a:srgbClr>
            </a:inn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defRPr/>
            </a:pPr>
            <a:endParaRPr lang="ko-KR" altLang="en-US" smtClean="0">
              <a:solidFill>
                <a:srgbClr val="000000"/>
              </a:solidFill>
              <a:latin typeface="Calibri" panose="020F0502020204030204" pitchFamily="34" charset="0"/>
              <a:ea typeface="Malgun Gothic" panose="020B0503020000020004" pitchFamily="34" charset="-127"/>
            </a:endParaRPr>
          </a:p>
        </p:txBody>
      </p:sp>
      <p:sp>
        <p:nvSpPr>
          <p:cNvPr id="8" name="同侧圆角矩形 7"/>
          <p:cNvSpPr/>
          <p:nvPr/>
        </p:nvSpPr>
        <p:spPr>
          <a:xfrm flipV="1">
            <a:off x="495300" y="2468563"/>
            <a:ext cx="8153400" cy="758825"/>
          </a:xfrm>
          <a:prstGeom prst="round2Same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3080" name="Picture 39" descr="구름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95838" y="179388"/>
            <a:ext cx="6826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40" descr="구름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308850" y="542925"/>
            <a:ext cx="8953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3"/>
          <p:cNvSpPr txBox="1">
            <a:spLocks noChangeArrowheads="1"/>
          </p:cNvSpPr>
          <p:nvPr/>
        </p:nvSpPr>
        <p:spPr bwMode="auto">
          <a:xfrm>
            <a:off x="863600" y="1430338"/>
            <a:ext cx="7358063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466" tIns="48733" rIns="97466" bIns="48733">
            <a:spAutoFit/>
          </a:bodyPr>
          <a:lstStyle>
            <a:lvl1pPr defTabSz="974725"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9747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9747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9747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9747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9747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9747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9747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9747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Unit 1 School and Numbers</a:t>
            </a:r>
            <a:endParaRPr lang="en-US" altLang="zh-CN" sz="4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083" name="TextBox 4"/>
          <p:cNvSpPr txBox="1">
            <a:spLocks noChangeArrowheads="1"/>
          </p:cNvSpPr>
          <p:nvPr/>
        </p:nvSpPr>
        <p:spPr bwMode="auto">
          <a:xfrm>
            <a:off x="663264" y="2644775"/>
            <a:ext cx="7817471" cy="46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466" tIns="48733" rIns="97466" bIns="48733">
            <a:spAutoFit/>
          </a:bodyPr>
          <a:lstStyle>
            <a:lvl1pPr defTabSz="974725"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9747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9747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9747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9747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9747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9747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9747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9747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400" b="1" dirty="0" smtClean="0">
                <a:solidFill>
                  <a:srgbClr val="8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2400" b="1" dirty="0">
                <a:solidFill>
                  <a:srgbClr val="8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年级上册 </a:t>
            </a:r>
            <a:endParaRPr lang="zh-CN" altLang="en-US" sz="2400" b="1" dirty="0">
              <a:solidFill>
                <a:srgbClr val="8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84" name="图片 70" descr="蝴蝶.pn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18291536" flipH="1">
            <a:off x="6683287" y="2828105"/>
            <a:ext cx="1019175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AutoShape 508"/>
          <p:cNvSpPr>
            <a:spLocks noChangeArrowheads="1"/>
          </p:cNvSpPr>
          <p:nvPr/>
        </p:nvSpPr>
        <p:spPr bwMode="auto">
          <a:xfrm>
            <a:off x="495876" y="1061061"/>
            <a:ext cx="8152248" cy="2165538"/>
          </a:xfrm>
          <a:prstGeom prst="roundRect">
            <a:avLst>
              <a:gd name="adj" fmla="val 5074"/>
            </a:avLst>
          </a:prstGeom>
          <a:noFill/>
          <a:ln w="76200" cmpd="sng">
            <a:solidFill>
              <a:srgbClr val="99CC00"/>
            </a:solidFill>
            <a:round/>
          </a:ln>
          <a:effectLst>
            <a:innerShdw blurRad="123825" dist="88900" dir="13500000">
              <a:srgbClr val="FFFF00">
                <a:alpha val="50000"/>
              </a:srgbClr>
            </a:inn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defRPr/>
            </a:pPr>
            <a:endParaRPr lang="ko-KR" altLang="en-US" smtClean="0">
              <a:solidFill>
                <a:srgbClr val="000000"/>
              </a:solidFill>
              <a:latin typeface="Calibri" panose="020F0502020204030204" pitchFamily="34" charset="0"/>
              <a:ea typeface="Malgun Gothic" panose="020B0503020000020004" pitchFamily="34" charset="-127"/>
            </a:endParaRPr>
          </a:p>
        </p:txBody>
      </p:sp>
      <p:pic>
        <p:nvPicPr>
          <p:cNvPr id="3088" name="Picture 50" descr="나뭇잎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3371175">
            <a:off x="753264" y="3084705"/>
            <a:ext cx="1282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椭圆 8"/>
          <p:cNvSpPr/>
          <p:nvPr/>
        </p:nvSpPr>
        <p:spPr>
          <a:xfrm>
            <a:off x="328488" y="1335352"/>
            <a:ext cx="334776" cy="3347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3" name="椭圆 82"/>
          <p:cNvSpPr/>
          <p:nvPr/>
        </p:nvSpPr>
        <p:spPr>
          <a:xfrm>
            <a:off x="328488" y="1976443"/>
            <a:ext cx="334776" cy="3347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6" name="椭圆 85"/>
          <p:cNvSpPr/>
          <p:nvPr/>
        </p:nvSpPr>
        <p:spPr>
          <a:xfrm>
            <a:off x="328488" y="2617533"/>
            <a:ext cx="334776" cy="3347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9" name="椭圆 88"/>
          <p:cNvSpPr/>
          <p:nvPr/>
        </p:nvSpPr>
        <p:spPr>
          <a:xfrm>
            <a:off x="8480736" y="1335352"/>
            <a:ext cx="334776" cy="3347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7" name="椭圆 96"/>
          <p:cNvSpPr/>
          <p:nvPr/>
        </p:nvSpPr>
        <p:spPr>
          <a:xfrm>
            <a:off x="8480736" y="1976443"/>
            <a:ext cx="334776" cy="3347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8" name="椭圆 97"/>
          <p:cNvSpPr/>
          <p:nvPr/>
        </p:nvSpPr>
        <p:spPr>
          <a:xfrm>
            <a:off x="8480736" y="2617533"/>
            <a:ext cx="334776" cy="3347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0" y="4113214"/>
            <a:ext cx="9144000" cy="80599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  <a:sp3d extrusionH="57150">
              <a:bevelT w="0" h="0"/>
            </a:sp3d>
          </a:bodyPr>
          <a:lstStyle/>
          <a:p>
            <a:pPr algn="ctr" eaLnBrk="1" fontAlgn="auto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8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rgbClr val="D74184"/>
                    </a:gs>
                    <a:gs pos="50000">
                      <a:srgbClr val="D74184"/>
                    </a:gs>
                    <a:gs pos="100000">
                      <a:srgbClr val="D74184"/>
                    </a:gs>
                  </a:gsLst>
                  <a:lin ang="5400000"/>
                </a:gradFill>
                <a:effectLst>
                  <a:outerShdw blurRad="38100" dist="12700" algn="tl" rotWithShape="0">
                    <a:srgbClr val="000000">
                      <a:alpha val="40000"/>
                    </a:srgbClr>
                  </a:outerShdw>
                </a:effectLst>
                <a:latin typeface="Kozuka Gothic Pro H" pitchFamily="34" charset="-128"/>
                <a:ea typeface="Kozuka Gothic Pro H" pitchFamily="34" charset="-128"/>
                <a:cs typeface="方正大黑简体"/>
              </a:rPr>
              <a:t>Lesson 3 How Are You?</a:t>
            </a:r>
            <a:endParaRPr lang="zh-CN" altLang="en-US" sz="4800" b="1" dirty="0">
              <a:ln w="10541" cmpd="sng">
                <a:noFill/>
                <a:prstDash val="solid"/>
              </a:ln>
              <a:gradFill>
                <a:gsLst>
                  <a:gs pos="0">
                    <a:srgbClr val="D74184"/>
                  </a:gs>
                  <a:gs pos="50000">
                    <a:srgbClr val="D74184"/>
                  </a:gs>
                  <a:gs pos="100000">
                    <a:srgbClr val="D74184"/>
                  </a:gs>
                </a:gsLst>
                <a:lin ang="5400000"/>
              </a:gradFill>
              <a:effectLst>
                <a:outerShdw blurRad="38100" dist="12700" algn="tl" rotWithShape="0">
                  <a:srgbClr val="000000">
                    <a:alpha val="40000"/>
                  </a:srgbClr>
                </a:outerShdw>
              </a:effectLst>
              <a:latin typeface="Kozuka Gothic Pro H" pitchFamily="34" charset="-128"/>
              <a:ea typeface="Kozuka Gothic Pro H" pitchFamily="34" charset="-128"/>
              <a:cs typeface="方正大黑简体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762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60563" y="1604963"/>
            <a:ext cx="39100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—What’s this!  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这是什么？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—It’s a book. 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这是一本书。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1030288" y="1751013"/>
            <a:ext cx="971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例句：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996950" y="2894013"/>
            <a:ext cx="852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拓展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22" name="矩形 1"/>
          <p:cNvSpPr>
            <a:spLocks noChangeArrowheads="1"/>
          </p:cNvSpPr>
          <p:nvPr/>
        </p:nvSpPr>
        <p:spPr bwMode="auto">
          <a:xfrm>
            <a:off x="1892300" y="2794000"/>
            <a:ext cx="70612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this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的对应词是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that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，当我们询问距离自己较远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的物品是什么时，可以用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“What’s that?”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回答一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般用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“It’s a/an +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物品名称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”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例句：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—What’s that? 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那是什么？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   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—It’s an apple.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那是一个苹果。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508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文本框 17"/>
          <p:cNvSpPr txBox="1">
            <a:spLocks noChangeArrowheads="1"/>
          </p:cNvSpPr>
          <p:nvPr/>
        </p:nvSpPr>
        <p:spPr bwMode="auto">
          <a:xfrm>
            <a:off x="2643188" y="1720850"/>
            <a:ext cx="2651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和学校有关的词汇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2152650" y="3260725"/>
            <a:ext cx="4070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It’s a school.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它是一所学校。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5365" name="组合 2"/>
          <p:cNvGrpSpPr/>
          <p:nvPr/>
        </p:nvGrpSpPr>
        <p:grpSpPr bwMode="auto">
          <a:xfrm>
            <a:off x="49213" y="1755775"/>
            <a:ext cx="2544762" cy="666750"/>
            <a:chOff x="50364" y="1504950"/>
            <a:chExt cx="2543611" cy="666750"/>
          </a:xfrm>
        </p:grpSpPr>
        <p:sp>
          <p:nvSpPr>
            <p:cNvPr id="19" name="圆角矩形 18"/>
            <p:cNvSpPr/>
            <p:nvPr/>
          </p:nvSpPr>
          <p:spPr>
            <a:xfrm>
              <a:off x="731093" y="1576388"/>
              <a:ext cx="1778783" cy="44926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3C7D4"/>
                </a:gs>
                <a:gs pos="100000">
                  <a:schemeClr val="bg1"/>
                </a:gs>
              </a:gsLst>
            </a:gradFill>
            <a:ln>
              <a:solidFill>
                <a:srgbClr val="ECADC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376" name="文本框 19"/>
            <p:cNvSpPr txBox="1">
              <a:spLocks noChangeArrowheads="1"/>
            </p:cNvSpPr>
            <p:nvPr/>
          </p:nvSpPr>
          <p:spPr bwMode="auto">
            <a:xfrm>
              <a:off x="1074737" y="1561874"/>
              <a:ext cx="151923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Hei"/>
                </a:rPr>
                <a:t>知识点</a:t>
              </a:r>
              <a:r>
                <a:rPr kumimoji="1" lang="en-US" altLang="zh-CN" sz="2400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Hei"/>
                </a:rPr>
                <a:t> 4</a:t>
              </a:r>
              <a:endParaRPr kumimoji="1" lang="zh-CN" altLang="en-US" sz="24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i"/>
              </a:endParaRPr>
            </a:p>
          </p:txBody>
        </p:sp>
        <p:pic>
          <p:nvPicPr>
            <p:cNvPr id="15377" name="图片 9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0364" y="1504950"/>
              <a:ext cx="108743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6" name="矩形 3"/>
          <p:cNvSpPr>
            <a:spLocks noChangeArrowheads="1"/>
          </p:cNvSpPr>
          <p:nvPr/>
        </p:nvSpPr>
        <p:spPr bwMode="auto">
          <a:xfrm>
            <a:off x="1177925" y="3379788"/>
            <a:ext cx="9858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例句：</a:t>
            </a:r>
            <a:endParaRPr lang="zh-CN" altLang="en-US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5367" name="图片 2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18138" y="1720850"/>
            <a:ext cx="1143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文本框 17"/>
          <p:cNvSpPr txBox="1">
            <a:spLocks noChangeArrowheads="1"/>
          </p:cNvSpPr>
          <p:nvPr/>
        </p:nvSpPr>
        <p:spPr bwMode="auto">
          <a:xfrm>
            <a:off x="2541588" y="2546350"/>
            <a:ext cx="5146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/skuːl/ 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(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 (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中、小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学校；上学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2743200" y="3952875"/>
            <a:ext cx="130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schools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370" name="矩形 3"/>
          <p:cNvSpPr>
            <a:spLocks noChangeArrowheads="1"/>
          </p:cNvSpPr>
          <p:nvPr/>
        </p:nvSpPr>
        <p:spPr bwMode="auto">
          <a:xfrm>
            <a:off x="1177925" y="4105275"/>
            <a:ext cx="1597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复数形式：</a:t>
            </a:r>
            <a:endParaRPr lang="zh-CN" altLang="en-US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4" name="TextBox 8"/>
          <p:cNvSpPr txBox="1">
            <a:spLocks noChangeArrowheads="1"/>
          </p:cNvSpPr>
          <p:nvPr/>
        </p:nvSpPr>
        <p:spPr bwMode="auto">
          <a:xfrm>
            <a:off x="2181225" y="4656138"/>
            <a:ext cx="3841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go to school  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去上学  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at school 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在学校，在上学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372" name="矩形 3"/>
          <p:cNvSpPr>
            <a:spLocks noChangeArrowheads="1"/>
          </p:cNvSpPr>
          <p:nvPr/>
        </p:nvSpPr>
        <p:spPr bwMode="auto">
          <a:xfrm>
            <a:off x="1222375" y="4783138"/>
            <a:ext cx="9858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短语：</a:t>
            </a:r>
            <a:endParaRPr lang="zh-CN" altLang="en-US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5373" name="Picture 2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0" y="2557463"/>
            <a:ext cx="14859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4" name="Picture 25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3000" y="3632200"/>
            <a:ext cx="284480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635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文本框 17"/>
          <p:cNvSpPr txBox="1">
            <a:spLocks noChangeArrowheads="1"/>
          </p:cNvSpPr>
          <p:nvPr/>
        </p:nvSpPr>
        <p:spPr bwMode="auto">
          <a:xfrm>
            <a:off x="2532063" y="1389063"/>
            <a:ext cx="2692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/bʊk/ 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(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书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2279650" y="1993900"/>
            <a:ext cx="42719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7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This is my book.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这是我的书。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413" name="矩形 3"/>
          <p:cNvSpPr>
            <a:spLocks noChangeArrowheads="1"/>
          </p:cNvSpPr>
          <p:nvPr/>
        </p:nvSpPr>
        <p:spPr bwMode="auto">
          <a:xfrm>
            <a:off x="1289050" y="2154238"/>
            <a:ext cx="968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例句：</a:t>
            </a:r>
            <a:endParaRPr lang="zh-CN" altLang="en-US" sz="160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414" name="矩形 1"/>
          <p:cNvSpPr>
            <a:spLocks noChangeArrowheads="1"/>
          </p:cNvSpPr>
          <p:nvPr/>
        </p:nvSpPr>
        <p:spPr bwMode="auto">
          <a:xfrm>
            <a:off x="1212850" y="3916363"/>
            <a:ext cx="203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整体记忆法：</a:t>
            </a:r>
            <a:endParaRPr lang="zh-CN" altLang="en-US"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3090863" y="3821113"/>
            <a:ext cx="523398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把几个字母看做一个整体来记。如：  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“ook”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再加上不同的字母，可组成不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同的单词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book (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书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look (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看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cook (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厨师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2919413" y="2643188"/>
            <a:ext cx="11064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books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417" name="矩形 3"/>
          <p:cNvSpPr>
            <a:spLocks noChangeArrowheads="1"/>
          </p:cNvSpPr>
          <p:nvPr/>
        </p:nvSpPr>
        <p:spPr bwMode="auto">
          <a:xfrm>
            <a:off x="1290638" y="2770188"/>
            <a:ext cx="1762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复数形式： </a:t>
            </a:r>
            <a:endParaRPr lang="zh-CN" altLang="en-US" sz="160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3" name="TextBox 8"/>
          <p:cNvSpPr txBox="1">
            <a:spLocks noChangeArrowheads="1"/>
          </p:cNvSpPr>
          <p:nvPr/>
        </p:nvSpPr>
        <p:spPr bwMode="auto">
          <a:xfrm>
            <a:off x="2197100" y="3178175"/>
            <a:ext cx="40671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7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an English book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一本英语书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419" name="矩形 3"/>
          <p:cNvSpPr>
            <a:spLocks noChangeArrowheads="1"/>
          </p:cNvSpPr>
          <p:nvPr/>
        </p:nvSpPr>
        <p:spPr bwMode="auto">
          <a:xfrm>
            <a:off x="1266825" y="3346450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短语：</a:t>
            </a:r>
            <a:endParaRPr lang="zh-CN" altLang="en-US" sz="160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7420" name="Picture 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6513" y="1349375"/>
            <a:ext cx="12668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21" name="Picture 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EFB"/>
              </a:clrFrom>
              <a:clrTo>
                <a:srgbClr val="FC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26213" y="2100263"/>
            <a:ext cx="17526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9" grpId="0"/>
      <p:bldP spid="21" grpId="0" build="p"/>
      <p:bldP spid="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635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文本框 17"/>
          <p:cNvSpPr txBox="1">
            <a:spLocks noChangeArrowheads="1"/>
          </p:cNvSpPr>
          <p:nvPr/>
        </p:nvSpPr>
        <p:spPr bwMode="auto">
          <a:xfrm>
            <a:off x="2400300" y="1906588"/>
            <a:ext cx="3082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/tʃeə(r)/ 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(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椅子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2132013" y="2703513"/>
            <a:ext cx="42719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7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It’s a chair.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它是一把椅子。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437" name="矩形 3"/>
          <p:cNvSpPr>
            <a:spLocks noChangeArrowheads="1"/>
          </p:cNvSpPr>
          <p:nvPr/>
        </p:nvSpPr>
        <p:spPr bwMode="auto">
          <a:xfrm>
            <a:off x="1141413" y="2863850"/>
            <a:ext cx="968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例句：</a:t>
            </a:r>
            <a:endParaRPr lang="zh-CN" altLang="en-US" sz="160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2020888" y="3681413"/>
            <a:ext cx="43830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字母组合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air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的发音是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/eə(r)/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439" name="矩形 3"/>
          <p:cNvSpPr>
            <a:spLocks noChangeArrowheads="1"/>
          </p:cNvSpPr>
          <p:nvPr/>
        </p:nvSpPr>
        <p:spPr bwMode="auto">
          <a:xfrm>
            <a:off x="1130300" y="3781425"/>
            <a:ext cx="1138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发音：</a:t>
            </a:r>
            <a:endParaRPr lang="zh-CN" altLang="en-US" sz="160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3" name="TextBox 8"/>
          <p:cNvSpPr txBox="1">
            <a:spLocks noChangeArrowheads="1"/>
          </p:cNvSpPr>
          <p:nvPr/>
        </p:nvSpPr>
        <p:spPr bwMode="auto">
          <a:xfrm>
            <a:off x="2336800" y="4475163"/>
            <a:ext cx="28384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7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hair 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(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名词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头发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441" name="矩形 3"/>
          <p:cNvSpPr>
            <a:spLocks noChangeArrowheads="1"/>
          </p:cNvSpPr>
          <p:nvPr/>
        </p:nvSpPr>
        <p:spPr bwMode="auto">
          <a:xfrm>
            <a:off x="1104900" y="4643438"/>
            <a:ext cx="1285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形近词：</a:t>
            </a:r>
            <a:endParaRPr lang="zh-CN" altLang="en-US" sz="160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8442" name="Picture 1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25550" y="1879600"/>
            <a:ext cx="11906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3" name="Picture 19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05538" y="2298700"/>
            <a:ext cx="2417762" cy="300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21" grpId="0" build="p"/>
      <p:bldP spid="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635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2686050" y="4314825"/>
            <a:ext cx="5465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chair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chair 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排排坐，供人休息贡献多。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9460" name="组合 2"/>
          <p:cNvGrpSpPr/>
          <p:nvPr/>
        </p:nvGrpSpPr>
        <p:grpSpPr bwMode="auto">
          <a:xfrm>
            <a:off x="811213" y="4433888"/>
            <a:ext cx="2403475" cy="461962"/>
            <a:chOff x="398463" y="4005263"/>
            <a:chExt cx="2404268" cy="461088"/>
          </a:xfrm>
        </p:grpSpPr>
        <p:sp>
          <p:nvSpPr>
            <p:cNvPr id="19463" name="TextBox 10"/>
            <p:cNvSpPr txBox="1">
              <a:spLocks noChangeArrowheads="1"/>
            </p:cNvSpPr>
            <p:nvPr/>
          </p:nvSpPr>
          <p:spPr bwMode="auto">
            <a:xfrm>
              <a:off x="714374" y="4005263"/>
              <a:ext cx="2088357" cy="46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魔法记忆：</a:t>
              </a:r>
              <a:endParaRPr lang="zh-CN" altLang="en-US" sz="24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pic>
          <p:nvPicPr>
            <p:cNvPr id="19464" name="图片 29" descr="花盆.png"/>
            <p:cNvPicPr>
              <a:picLocks noChangeAspect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98463" y="4052825"/>
              <a:ext cx="32385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61" name="矩形 1"/>
          <p:cNvSpPr>
            <a:spLocks noChangeArrowheads="1"/>
          </p:cNvSpPr>
          <p:nvPr/>
        </p:nvSpPr>
        <p:spPr bwMode="auto">
          <a:xfrm>
            <a:off x="830263" y="2143125"/>
            <a:ext cx="2041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加法记忆法：</a:t>
            </a:r>
            <a:endParaRPr lang="zh-CN" altLang="en-US"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3" name="矩形 1"/>
          <p:cNvSpPr>
            <a:spLocks noChangeArrowheads="1"/>
          </p:cNvSpPr>
          <p:nvPr/>
        </p:nvSpPr>
        <p:spPr bwMode="auto">
          <a:xfrm>
            <a:off x="2709863" y="2047875"/>
            <a:ext cx="56340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加法记忆法是给一个单词加上一个单词 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或者加上一个或几个字母组成一个新单词记忆的方法。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例如：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 + hair (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头发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 = chair (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椅子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635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文本框 17"/>
          <p:cNvSpPr txBox="1">
            <a:spLocks noChangeArrowheads="1"/>
          </p:cNvSpPr>
          <p:nvPr/>
        </p:nvSpPr>
        <p:spPr bwMode="auto">
          <a:xfrm>
            <a:off x="2330450" y="2189163"/>
            <a:ext cx="3216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/desk/ 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(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书桌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2152650" y="3290888"/>
            <a:ext cx="391953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7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It’s a desk.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它是一张书桌。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0485" name="矩形 3"/>
          <p:cNvSpPr>
            <a:spLocks noChangeArrowheads="1"/>
          </p:cNvSpPr>
          <p:nvPr/>
        </p:nvSpPr>
        <p:spPr bwMode="auto">
          <a:xfrm>
            <a:off x="1228725" y="3451225"/>
            <a:ext cx="969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例句：</a:t>
            </a:r>
            <a:endParaRPr lang="zh-CN" altLang="en-US" sz="160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2762250" y="4348163"/>
            <a:ext cx="114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desks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0487" name="矩形 3"/>
          <p:cNvSpPr>
            <a:spLocks noChangeArrowheads="1"/>
          </p:cNvSpPr>
          <p:nvPr/>
        </p:nvSpPr>
        <p:spPr bwMode="auto">
          <a:xfrm>
            <a:off x="1228725" y="4467225"/>
            <a:ext cx="1506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复数形式：</a:t>
            </a:r>
            <a:endParaRPr lang="zh-CN" altLang="en-US" sz="160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0488" name="Picture 1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66825" y="2171700"/>
            <a:ext cx="11144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9" name="Picture 1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EFB"/>
              </a:clrFrom>
              <a:clrTo>
                <a:srgbClr val="FC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70575" y="2505075"/>
            <a:ext cx="2968625" cy="205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557213" y="1550988"/>
            <a:ext cx="8294687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200000"/>
              </a:lnSpc>
              <a:defRPr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我是小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画家</a:t>
            </a:r>
            <a:endParaRPr lang="zh-CN" altLang="en-US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630555" eaLnBrk="1" hangingPunct="1">
              <a:lnSpc>
                <a:spcPct val="200000"/>
              </a:lnSpc>
              <a:defRPr/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请同学们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画一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所学校，画出学校中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的设施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和物品，涂上好看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的颜色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。然后贴在教室里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，同学们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可以用本课所学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的单词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和句型互相介绍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自己所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画的学校，是不是很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有趣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呢？</a:t>
            </a:r>
            <a:endParaRPr lang="en-US" altLang="zh-CN" sz="24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2531" name="图片 14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3524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1482725" y="1244600"/>
            <a:ext cx="31432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Jenny: What’s this?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Danny: It’s a chair.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Danny: What’s this?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Jenny: It’s a book. 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Danny: Look!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Jenny: Oh, it’s a desk.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8"/>
          <p:cNvSpPr txBox="1"/>
          <p:nvPr/>
        </p:nvSpPr>
        <p:spPr>
          <a:xfrm>
            <a:off x="2763883" y="99704"/>
            <a:ext cx="4264717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381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4400" spc="-300" dirty="0">
                <a:ln w="11430"/>
                <a:solidFill>
                  <a:srgbClr val="D63D4D"/>
                </a:solidFill>
                <a:effectLst>
                  <a:outerShdw blurRad="76200" dist="63500" dir="10800000" algn="tl" rotWithShape="0">
                    <a:prstClr val="white">
                      <a:alpha val="65000"/>
                    </a:prstClr>
                  </a:outerShdw>
                </a:effectLst>
                <a:latin typeface="Arial Black" panose="020B0A04020102020204"/>
                <a:ea typeface="宋体" panose="02010600030101010101" pitchFamily="2" charset="-122"/>
                <a:cs typeface="Arial Black" panose="020B0A04020102020204"/>
              </a:rPr>
              <a:t>4. Let’s play !</a:t>
            </a:r>
            <a:endParaRPr kumimoji="1" lang="zh-CN" altLang="en-US" sz="4400" spc="-300" dirty="0">
              <a:ln w="11430"/>
              <a:solidFill>
                <a:srgbClr val="D63D4D"/>
              </a:solidFill>
              <a:effectLst>
                <a:outerShdw blurRad="76200" dist="63500" dir="10800000" algn="tl" rotWithShape="0">
                  <a:prstClr val="white">
                    <a:alpha val="65000"/>
                  </a:prstClr>
                </a:outerShdw>
              </a:effectLst>
              <a:latin typeface="Arial Black" panose="020B0A0402010202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586288" y="1512888"/>
            <a:ext cx="3959225" cy="246856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dirty="0"/>
          </a:p>
        </p:txBody>
      </p:sp>
      <p:pic>
        <p:nvPicPr>
          <p:cNvPr id="24581" name="Picture 21">
            <a:hlinkClick r:id="rId1" action="ppaction://hlinkfile"/>
          </p:cNvPr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19750" y="4343400"/>
            <a:ext cx="1874838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2" name="Picture 13" descr="C:\Users\john\Desktop\1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79963" y="1638300"/>
            <a:ext cx="3606800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635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1"/>
          <p:cNvSpPr txBox="1">
            <a:spLocks noChangeArrowheads="1"/>
          </p:cNvSpPr>
          <p:nvPr/>
        </p:nvSpPr>
        <p:spPr bwMode="auto">
          <a:xfrm>
            <a:off x="752475" y="1322388"/>
            <a:ext cx="776446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80000"/>
              </a:lnSpc>
              <a:defRPr/>
            </a:pP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一、情景选择。</a:t>
            </a:r>
            <a:endParaRPr lang="en-US" altLang="zh-CN" sz="24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73050" indent="-273050" eaLnBrk="1" hangingPunct="1">
              <a:lnSpc>
                <a:spcPct val="180000"/>
              </a:lnSpc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1. 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你见到了你的好朋友，你想知道她的近况，你 应该说：</a:t>
            </a: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_______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       </a:t>
            </a:r>
            <a:endParaRPr lang="zh-CN" altLang="en-US" sz="2400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80000"/>
              </a:lnSpc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   A. How are you?                 B. What’s your name?</a:t>
            </a:r>
            <a:endParaRPr lang="zh-CN" altLang="en-US" sz="2400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80000"/>
              </a:lnSpc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   C. I’m fine, thanks.</a:t>
            </a:r>
            <a:endParaRPr lang="en-US" altLang="zh-CN" sz="2400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80000"/>
              </a:lnSpc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2. 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对别人表示感谢时，你应该说：</a:t>
            </a: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_______(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多选</a:t>
            </a: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     </a:t>
            </a:r>
            <a:endParaRPr lang="zh-CN" altLang="en-US" sz="2400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80000"/>
              </a:lnSpc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   A. Thanks.          B. Thank you.           C. I’m fine.</a:t>
            </a:r>
            <a:endParaRPr lang="en-US" altLang="zh-CN" sz="2400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41450" y="2854325"/>
            <a:ext cx="466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2"/>
          <p:cNvSpPr txBox="1">
            <a:spLocks noChangeArrowheads="1"/>
          </p:cNvSpPr>
          <p:nvPr/>
        </p:nvSpPr>
        <p:spPr bwMode="auto">
          <a:xfrm>
            <a:off x="5716588" y="4822825"/>
            <a:ext cx="6842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762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1"/>
          <p:cNvSpPr txBox="1">
            <a:spLocks noChangeArrowheads="1"/>
          </p:cNvSpPr>
          <p:nvPr/>
        </p:nvSpPr>
        <p:spPr bwMode="auto">
          <a:xfrm>
            <a:off x="892175" y="1593850"/>
            <a:ext cx="6759575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63955" indent="-1163955"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二、我会选。看图，选择合适的句子补全对话。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 A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 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B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It’s a schoolbag.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 A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B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It’s a book.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2260600" y="4044950"/>
            <a:ext cx="384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3"/>
          <p:cNvSpPr txBox="1">
            <a:spLocks noChangeArrowheads="1"/>
          </p:cNvSpPr>
          <p:nvPr/>
        </p:nvSpPr>
        <p:spPr bwMode="auto">
          <a:xfrm>
            <a:off x="2395538" y="2587625"/>
            <a:ext cx="49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170613" y="3273425"/>
          <a:ext cx="2605087" cy="1189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5087"/>
              </a:tblGrid>
              <a:tr h="11890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What’s this?</a:t>
                      </a:r>
                      <a:endParaRPr lang="zh-CN" altLang="en-US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What’s that?</a:t>
                      </a:r>
                      <a:endParaRPr lang="zh-CN" alt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631" marB="45631"/>
                </a:tc>
              </a:tr>
            </a:tbl>
          </a:graphicData>
        </a:graphic>
      </p:graphicFrame>
      <p:pic>
        <p:nvPicPr>
          <p:cNvPr id="26636" name="Picture 24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73513" y="2324100"/>
            <a:ext cx="2020887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7" name="Picture 25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73475" y="3902075"/>
            <a:ext cx="1752600" cy="144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文本框 2"/>
          <p:cNvSpPr txBox="1">
            <a:spLocks noChangeArrowheads="1"/>
          </p:cNvSpPr>
          <p:nvPr/>
        </p:nvSpPr>
        <p:spPr bwMode="auto">
          <a:xfrm>
            <a:off x="-1898650" y="19256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kumimoji="1" lang="zh-CN" altLang="en-US" sz="1800"/>
          </a:p>
        </p:txBody>
      </p:sp>
      <p:pic>
        <p:nvPicPr>
          <p:cNvPr id="4099" name="Picture 12" descr="E:\QQ文件\小学点拨课件副本.gif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11538" y="190500"/>
            <a:ext cx="2724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1"/>
          <p:cNvSpPr txBox="1">
            <a:spLocks noChangeArrowheads="1"/>
          </p:cNvSpPr>
          <p:nvPr/>
        </p:nvSpPr>
        <p:spPr bwMode="auto">
          <a:xfrm>
            <a:off x="2716213" y="4595813"/>
            <a:ext cx="3775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Hello! How are you today?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1" name="Picture 14" descr="https://ss0.bdstatic.com/94oJfD_bAAcT8t7mm9GUKT-xh_/timg?image&amp;quality=100&amp;size=b4000_4000&amp;sec=1496827933&amp;di=6652deae840349f6b7e40775107f75ef&amp;src=http://www.skqkw.cn/d/2012/05/30/20120530141814729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85900" y="1925638"/>
            <a:ext cx="27622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https://timgsa.baidu.com/timg?image&amp;quality=80&amp;size=b9999_10000&amp;sec=1496838330618&amp;di=9fb6bd3096bdcbf73e1f66155da0650b&amp;imgtype=0&amp;src=http%3A%2F%2Fwww.e2say.com%2Fblog%2Fzb_users%2Fupload%2F2015%2F7%2F20150707599849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46663" y="1925638"/>
            <a:ext cx="27622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635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930275" y="1162050"/>
            <a:ext cx="7131050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本节课我们学习了以下知识，请同学们一定加强巩固，以便能和同学们进行灵活交流哦！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1800225" y="2898775"/>
            <a:ext cx="60071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09725" indent="-1609725"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重点词汇：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thanks  school  book  chair  desk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重点句式：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How are you? 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          —What’s this?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          —It’s a school. 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508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矩形 23"/>
          <p:cNvSpPr/>
          <p:nvPr/>
        </p:nvSpPr>
        <p:spPr>
          <a:xfrm>
            <a:off x="1073150" y="1350963"/>
            <a:ext cx="446088" cy="4445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1104900" y="3098800"/>
            <a:ext cx="446088" cy="4460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085850" y="4748213"/>
            <a:ext cx="446088" cy="44608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39946" name="TextBox 2"/>
          <p:cNvSpPr txBox="1">
            <a:spLocks noChangeArrowheads="1"/>
          </p:cNvSpPr>
          <p:nvPr/>
        </p:nvSpPr>
        <p:spPr bwMode="auto">
          <a:xfrm>
            <a:off x="1143000" y="1031875"/>
            <a:ext cx="72390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55600" indent="-355600" eaLnBrk="1" hangingPunct="1">
              <a:lnSpc>
                <a:spcPct val="200000"/>
              </a:lnSpc>
              <a:defRPr/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 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熟记本节课所学的句型和单词，必须会听、说、读、写。</a:t>
            </a:r>
            <a:endParaRPr lang="en-US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55600" indent="-355600" eaLnBrk="1" hangingPunct="1">
              <a:lnSpc>
                <a:spcPct val="200000"/>
              </a:lnSpc>
              <a:defRPr/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 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将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How are you?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What’s this?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对话朗读</a:t>
            </a:r>
            <a:endParaRPr lang="en-US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55600" indent="-355600" eaLnBrk="1" hangingPunct="1">
              <a:lnSpc>
                <a:spcPct val="200000"/>
              </a:lnSpc>
              <a:defRPr/>
            </a:pP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流利。</a:t>
            </a:r>
            <a:endParaRPr lang="en-US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63855" indent="-363855" eaLnBrk="1" hangingPunct="1">
              <a:lnSpc>
                <a:spcPct val="200000"/>
              </a:lnSpc>
              <a:defRPr/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 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完成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配套的课后作业，见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典中点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》P6            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页或课后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作业课件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 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387168" y="331657"/>
            <a:ext cx="499803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381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4800" spc="-300" dirty="0">
                <a:ln w="11430"/>
                <a:solidFill>
                  <a:srgbClr val="D63D4D"/>
                </a:solidFill>
                <a:effectLst>
                  <a:outerShdw blurRad="76200" dist="63500" dir="10800000" algn="tl" rotWithShape="0">
                    <a:schemeClr val="bg1">
                      <a:alpha val="65000"/>
                    </a:schemeClr>
                  </a:outerShdw>
                </a:effectLst>
                <a:latin typeface="Arial Black" panose="020B0A04020102020204"/>
                <a:ea typeface="+mn-ea"/>
                <a:cs typeface="Arial Black" panose="020B0A04020102020204"/>
              </a:rPr>
              <a:t>1. How are you?</a:t>
            </a:r>
            <a:endParaRPr kumimoji="1" lang="en-US" altLang="zh-CN" sz="4800" spc="-300" dirty="0">
              <a:ln w="11430"/>
              <a:solidFill>
                <a:srgbClr val="D63D4D"/>
              </a:solidFill>
              <a:effectLst>
                <a:outerShdw blurRad="76200" dist="63500" dir="10800000" algn="tl" rotWithShape="0">
                  <a:schemeClr val="bg1">
                    <a:alpha val="65000"/>
                  </a:schemeClr>
                </a:outerShdw>
              </a:effectLst>
              <a:latin typeface="Arial Black" panose="020B0A04020102020204"/>
              <a:ea typeface="+mn-ea"/>
              <a:cs typeface="Arial Black" panose="020B0A04020102020204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1019175" y="2244725"/>
            <a:ext cx="4346575" cy="219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57300" indent="-1257300"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Ming: How are you?</a:t>
            </a: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Jenny: I’m fine. How are you?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Ming: I’m fine, thanks.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338763" y="2111375"/>
            <a:ext cx="3036887" cy="23145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dirty="0"/>
          </a:p>
        </p:txBody>
      </p:sp>
      <p:pic>
        <p:nvPicPr>
          <p:cNvPr id="5125" name="Picture 21">
            <a:hlinkClick r:id="rId1" action="ppaction://hlinkfile"/>
          </p:cNvPr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32513" y="4695825"/>
            <a:ext cx="1854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16" descr="C:\Users\john\Desktop\1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87988" y="2306638"/>
            <a:ext cx="2727325" cy="192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2697360" y="2423324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46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381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文本框 17"/>
          <p:cNvSpPr txBox="1">
            <a:spLocks noChangeArrowheads="1"/>
          </p:cNvSpPr>
          <p:nvPr/>
        </p:nvSpPr>
        <p:spPr bwMode="auto">
          <a:xfrm>
            <a:off x="2973388" y="1470025"/>
            <a:ext cx="4127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How are you?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你好吗？ 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6148" name="组合 1"/>
          <p:cNvGrpSpPr/>
          <p:nvPr/>
        </p:nvGrpSpPr>
        <p:grpSpPr bwMode="auto">
          <a:xfrm>
            <a:off x="298450" y="1519238"/>
            <a:ext cx="2549525" cy="666750"/>
            <a:chOff x="304800" y="1454150"/>
            <a:chExt cx="2549525" cy="666750"/>
          </a:xfrm>
        </p:grpSpPr>
        <p:sp>
          <p:nvSpPr>
            <p:cNvPr id="19" name="圆角矩形 18"/>
            <p:cNvSpPr/>
            <p:nvPr/>
          </p:nvSpPr>
          <p:spPr>
            <a:xfrm>
              <a:off x="1076325" y="1531937"/>
              <a:ext cx="1778000" cy="449263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3C7D4"/>
                </a:gs>
                <a:gs pos="100000">
                  <a:schemeClr val="bg1"/>
                </a:gs>
              </a:gsLst>
            </a:gradFill>
            <a:ln>
              <a:solidFill>
                <a:srgbClr val="ECADC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6157" name="文本框 19"/>
            <p:cNvSpPr txBox="1">
              <a:spLocks noChangeArrowheads="1"/>
            </p:cNvSpPr>
            <p:nvPr/>
          </p:nvSpPr>
          <p:spPr bwMode="auto">
            <a:xfrm>
              <a:off x="1357313" y="1487488"/>
              <a:ext cx="149701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 dirty="0">
                  <a:latin typeface="黑体" panose="02010609060101010101" pitchFamily="49" charset="-122"/>
                  <a:ea typeface="黑体" panose="02010609060101010101" pitchFamily="49" charset="-122"/>
                  <a:cs typeface="Hei"/>
                </a:rPr>
                <a:t>知识点</a:t>
              </a:r>
              <a:r>
                <a:rPr kumimoji="1" lang="en-US" altLang="zh-CN" sz="2400" b="1" dirty="0">
                  <a:latin typeface="黑体" panose="02010609060101010101" pitchFamily="49" charset="-122"/>
                  <a:ea typeface="黑体" panose="02010609060101010101" pitchFamily="49" charset="-122"/>
                  <a:cs typeface="Hei"/>
                </a:rPr>
                <a:t> 1</a:t>
              </a:r>
              <a:endParaRPr kumimoji="1"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Hei"/>
              </a:endParaRPr>
            </a:p>
          </p:txBody>
        </p:sp>
        <p:pic>
          <p:nvPicPr>
            <p:cNvPr id="6158" name="图片 9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04800" y="1454150"/>
              <a:ext cx="1087438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1289050" y="2312988"/>
            <a:ext cx="917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用法：</a:t>
            </a:r>
            <a:endParaRPr lang="zh-CN" altLang="en-US" sz="1800" dirty="0">
              <a:latin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17738" y="2141538"/>
            <a:ext cx="6202362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7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这是一句较正式的问候用语，常用于朋友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或熟人之间，用来询问对方的近况。其答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语为：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“I’m fine, thanks/thank you. (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我很好，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谢谢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谢谢你。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)”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6151" name="图片 2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80150" y="1450975"/>
            <a:ext cx="1143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2" name="组合 1"/>
          <p:cNvGrpSpPr/>
          <p:nvPr/>
        </p:nvGrpSpPr>
        <p:grpSpPr bwMode="auto">
          <a:xfrm>
            <a:off x="908050" y="4414838"/>
            <a:ext cx="1789113" cy="1196975"/>
            <a:chOff x="546343" y="3018468"/>
            <a:chExt cx="2153183" cy="1668360"/>
          </a:xfrm>
        </p:grpSpPr>
        <p:pic>
          <p:nvPicPr>
            <p:cNvPr id="6154" name="图片 3" descr="泡泡1.png"/>
            <p:cNvPicPr>
              <a:picLocks noChangeAspect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546343" y="3018468"/>
              <a:ext cx="2153183" cy="1668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5" name="文本框 2"/>
            <p:cNvSpPr txBox="1">
              <a:spLocks noChangeArrowheads="1"/>
            </p:cNvSpPr>
            <p:nvPr/>
          </p:nvSpPr>
          <p:spPr bwMode="auto">
            <a:xfrm>
              <a:off x="844078" y="3174286"/>
              <a:ext cx="1411677" cy="1156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Hei"/>
                  <a:sym typeface="Calibri" panose="020F0502020204030204" pitchFamily="34" charset="0"/>
                </a:rPr>
                <a:t>易错点</a:t>
              </a:r>
              <a:endPara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i"/>
                <a:sym typeface="Calibri" panose="020F0502020204030204" pitchFamily="34" charset="0"/>
              </a:endParaRPr>
            </a:p>
            <a:p>
              <a:pPr algn="ctr" eaLnBrk="1" hangingPunct="1"/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Hei"/>
                  <a:sym typeface="Calibri" panose="020F0502020204030204" pitchFamily="34" charset="0"/>
                </a:rPr>
                <a:t>提示</a:t>
              </a:r>
              <a:endPara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i"/>
                <a:sym typeface="Calibri" panose="020F0502020204030204" pitchFamily="34" charset="0"/>
              </a:endParaRPr>
            </a:p>
          </p:txBody>
        </p:sp>
      </p:grpSp>
      <p:sp>
        <p:nvSpPr>
          <p:cNvPr id="28" name="TextBox 2"/>
          <p:cNvSpPr txBox="1">
            <a:spLocks noChangeArrowheads="1"/>
          </p:cNvSpPr>
          <p:nvPr/>
        </p:nvSpPr>
        <p:spPr bwMode="auto">
          <a:xfrm>
            <a:off x="2330450" y="5491163"/>
            <a:ext cx="3797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此句型中是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you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不是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your!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762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文本框 17"/>
          <p:cNvSpPr txBox="1">
            <a:spLocks noChangeArrowheads="1"/>
          </p:cNvSpPr>
          <p:nvPr/>
        </p:nvSpPr>
        <p:spPr bwMode="auto">
          <a:xfrm>
            <a:off x="2514600" y="1547813"/>
            <a:ext cx="555783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thanks /</a:t>
            </a:r>
            <a:r>
              <a:rPr lang="el-GR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θ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æŋks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/ 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(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名词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谢谢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只用复数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8196" name="组合 1"/>
          <p:cNvGrpSpPr/>
          <p:nvPr/>
        </p:nvGrpSpPr>
        <p:grpSpPr bwMode="auto">
          <a:xfrm>
            <a:off x="177800" y="1579563"/>
            <a:ext cx="2336800" cy="666750"/>
            <a:chOff x="997959" y="1511300"/>
            <a:chExt cx="2336800" cy="666750"/>
          </a:xfrm>
        </p:grpSpPr>
        <p:sp>
          <p:nvSpPr>
            <p:cNvPr id="19" name="圆角矩形 18"/>
            <p:cNvSpPr/>
            <p:nvPr/>
          </p:nvSpPr>
          <p:spPr>
            <a:xfrm>
              <a:off x="1542472" y="1604962"/>
              <a:ext cx="1778000" cy="449263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3C7D4"/>
                </a:gs>
                <a:gs pos="100000">
                  <a:schemeClr val="bg1"/>
                </a:gs>
              </a:gsLst>
            </a:gradFill>
            <a:ln>
              <a:solidFill>
                <a:srgbClr val="ECADC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grpSp>
          <p:nvGrpSpPr>
            <p:cNvPr id="8202" name="组合 2"/>
            <p:cNvGrpSpPr/>
            <p:nvPr/>
          </p:nvGrpSpPr>
          <p:grpSpPr bwMode="auto">
            <a:xfrm>
              <a:off x="997959" y="1511300"/>
              <a:ext cx="2336800" cy="666750"/>
              <a:chOff x="730602" y="1618683"/>
              <a:chExt cx="2336688" cy="666750"/>
            </a:xfrm>
          </p:grpSpPr>
          <p:sp>
            <p:nvSpPr>
              <p:cNvPr id="8203" name="文本框 19"/>
              <p:cNvSpPr txBox="1">
                <a:spLocks noChangeArrowheads="1"/>
              </p:cNvSpPr>
              <p:nvPr/>
            </p:nvSpPr>
            <p:spPr bwMode="auto">
              <a:xfrm>
                <a:off x="1622665" y="1681956"/>
                <a:ext cx="1444625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400" b="1" dirty="0">
                    <a:latin typeface="黑体" panose="02010609060101010101" pitchFamily="49" charset="-122"/>
                    <a:ea typeface="黑体" panose="02010609060101010101" pitchFamily="49" charset="-122"/>
                    <a:cs typeface="Hei"/>
                  </a:rPr>
                  <a:t>知识点</a:t>
                </a:r>
                <a:r>
                  <a:rPr kumimoji="1"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  <a:cs typeface="Hei"/>
                  </a:rPr>
                  <a:t> 2</a:t>
                </a:r>
                <a:endParaRPr kumimoji="1" lang="zh-CN" altLang="en-US" sz="2400" b="1" dirty="0">
                  <a:latin typeface="黑体" panose="02010609060101010101" pitchFamily="49" charset="-122"/>
                  <a:ea typeface="黑体" panose="02010609060101010101" pitchFamily="49" charset="-122"/>
                  <a:cs typeface="Hei"/>
                </a:endParaRPr>
              </a:p>
            </p:txBody>
          </p:sp>
          <p:pic>
            <p:nvPicPr>
              <p:cNvPr id="8204" name="图片 9" descr="book.g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30602" y="1618683"/>
                <a:ext cx="921385" cy="666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60563" y="2151063"/>
            <a:ext cx="6992937" cy="197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7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这是在生活中最常用的感谢语，与 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thank you 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同义。当别人帮助你、关心你、称赞你或者送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你礼物时，都应及时地表达自己的谢意。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1030288" y="2324100"/>
            <a:ext cx="971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用法：</a:t>
            </a:r>
            <a:endParaRPr lang="zh-CN" altLang="en-US" sz="1800" dirty="0">
              <a:latin typeface="Arial" panose="020B0604020202020204" pitchFamily="34" charset="0"/>
            </a:endParaRPr>
          </a:p>
        </p:txBody>
      </p:sp>
      <p:sp>
        <p:nvSpPr>
          <p:cNvPr id="8199" name="TextBox 5"/>
          <p:cNvSpPr txBox="1">
            <a:spLocks noChangeArrowheads="1"/>
          </p:cNvSpPr>
          <p:nvPr/>
        </p:nvSpPr>
        <p:spPr bwMode="auto">
          <a:xfrm>
            <a:off x="1092200" y="4191000"/>
            <a:ext cx="85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拓展</a:t>
            </a:r>
            <a:endParaRPr lang="zh-CN" altLang="en-US" sz="1800" dirty="0">
              <a:latin typeface="Arial" panose="020B0604020202020204" pitchFamily="34" charset="0"/>
            </a:endParaRPr>
          </a:p>
        </p:txBody>
      </p:sp>
      <p:sp>
        <p:nvSpPr>
          <p:cNvPr id="22" name="矩形 1"/>
          <p:cNvSpPr>
            <a:spLocks noChangeArrowheads="1"/>
          </p:cNvSpPr>
          <p:nvPr/>
        </p:nvSpPr>
        <p:spPr bwMode="auto">
          <a:xfrm>
            <a:off x="1987550" y="4090988"/>
            <a:ext cx="49450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其他感谢用语：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Thank you.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谢谢你。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Thanks a lot.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多谢。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Thank you very much.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非常感谢你。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508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19" name="组合 26"/>
          <p:cNvGrpSpPr/>
          <p:nvPr/>
        </p:nvGrpSpPr>
        <p:grpSpPr bwMode="auto">
          <a:xfrm>
            <a:off x="693738" y="2239963"/>
            <a:ext cx="2044700" cy="461962"/>
            <a:chOff x="1235491" y="4833859"/>
            <a:chExt cx="1243358" cy="462489"/>
          </a:xfrm>
        </p:grpSpPr>
        <p:sp>
          <p:nvSpPr>
            <p:cNvPr id="9224" name="TextBox 3"/>
            <p:cNvSpPr txBox="1">
              <a:spLocks noChangeArrowheads="1"/>
            </p:cNvSpPr>
            <p:nvPr/>
          </p:nvSpPr>
          <p:spPr bwMode="auto">
            <a:xfrm>
              <a:off x="1488249" y="4833859"/>
              <a:ext cx="990600" cy="462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典例</a:t>
              </a:r>
              <a:endParaRPr lang="zh-CN" altLang="en-US" sz="24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pic>
          <p:nvPicPr>
            <p:cNvPr id="9225" name="图片 29" descr="花盆.png"/>
            <p:cNvPicPr>
              <a:picLocks noChangeAspect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1235491" y="4876439"/>
              <a:ext cx="32385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1924050" y="2125663"/>
            <a:ext cx="6900863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你们班在进行卫生大扫除，你的职责是提水，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同桌要帮你一起提，你应该对他说：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       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A. Thanks.            B. Hello!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1" name="TextBox 2"/>
          <p:cNvSpPr txBox="1">
            <a:spLocks noChangeArrowheads="1"/>
          </p:cNvSpPr>
          <p:nvPr/>
        </p:nvSpPr>
        <p:spPr bwMode="auto">
          <a:xfrm>
            <a:off x="7169150" y="2784475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885950" y="3987800"/>
            <a:ext cx="6480175" cy="1200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dobe 黑体 Std R"/>
              </a:rPr>
              <a:t>点拨</a:t>
            </a:r>
            <a:r>
              <a:rPr lang="zh-CN" altLang="en-US" sz="2400" b="1" dirty="0" smtClean="0">
                <a:solidFill>
                  <a:srgbClr val="FF0000"/>
                </a:solidFill>
                <a:latin typeface="Adobe 黑体 Std R"/>
                <a:ea typeface="黑体" panose="02010609060101010101" pitchFamily="49" charset="-122"/>
                <a:cs typeface="Adobe 黑体 Std R"/>
              </a:rPr>
              <a:t>：</a:t>
            </a:r>
            <a:endParaRPr lang="en-US" altLang="zh-CN" sz="2400" b="1" dirty="0" smtClean="0">
              <a:solidFill>
                <a:srgbClr val="FF0000"/>
              </a:solidFill>
              <a:latin typeface="Adobe 黑体 Std R"/>
              <a:ea typeface="黑体" panose="02010609060101010101" pitchFamily="49" charset="-122"/>
              <a:cs typeface="Adobe 黑体 Std R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en-US" altLang="zh-CN" sz="2400" b="1" dirty="0" smtClean="0">
              <a:solidFill>
                <a:srgbClr val="FF0000"/>
              </a:solidFill>
              <a:latin typeface="Adobe 黑体 Std R"/>
              <a:ea typeface="黑体" panose="02010609060101010101" pitchFamily="49" charset="-122"/>
              <a:cs typeface="Adobe 黑体 Std R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2778125" y="3987800"/>
            <a:ext cx="5440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当别人为你提供帮助时要表达感谢之意。故选</a:t>
            </a:r>
            <a:r>
              <a:rPr lang="en-US" altLang="zh-CN" sz="2400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400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>
              <a:solidFill>
                <a:srgbClr val="0066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8"/>
          <p:cNvSpPr txBox="1"/>
          <p:nvPr/>
        </p:nvSpPr>
        <p:spPr>
          <a:xfrm>
            <a:off x="2851241" y="106300"/>
            <a:ext cx="3905364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381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4800" spc="-300" dirty="0">
                <a:ln w="11430"/>
                <a:solidFill>
                  <a:srgbClr val="D63D4D"/>
                </a:solidFill>
                <a:effectLst>
                  <a:outerShdw blurRad="76200" dist="63500" dir="10800000" algn="tl" rotWithShape="0">
                    <a:prstClr val="white">
                      <a:alpha val="65000"/>
                    </a:prstClr>
                  </a:outerShdw>
                </a:effectLst>
                <a:latin typeface="Arial Black" panose="020B0A04020102020204"/>
                <a:ea typeface="宋体" panose="02010600030101010101" pitchFamily="2" charset="-122"/>
                <a:cs typeface="Arial Black" panose="020B0A04020102020204"/>
              </a:rPr>
              <a:t>2. Let’s sing!</a:t>
            </a:r>
            <a:endParaRPr kumimoji="1" lang="zh-CN" altLang="en-US" sz="4800" spc="-300" dirty="0">
              <a:ln w="11430"/>
              <a:solidFill>
                <a:srgbClr val="D63D4D"/>
              </a:solidFill>
              <a:effectLst>
                <a:outerShdw blurRad="76200" dist="63500" dir="10800000" algn="tl" rotWithShape="0">
                  <a:prstClr val="white">
                    <a:alpha val="65000"/>
                  </a:prstClr>
                </a:outerShdw>
              </a:effectLst>
              <a:latin typeface="Arial Black" panose="020B0A0402010202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11267" name="矩形 3"/>
          <p:cNvSpPr>
            <a:spLocks noChangeArrowheads="1"/>
          </p:cNvSpPr>
          <p:nvPr/>
        </p:nvSpPr>
        <p:spPr bwMode="auto">
          <a:xfrm>
            <a:off x="1606550" y="1363663"/>
            <a:ext cx="316706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18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How Are You?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8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How are you?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8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How are you?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8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How are you today?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8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I’m fine, thanks.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8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I’m fine, thanks.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8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Have a lovely day.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75263" y="1925638"/>
            <a:ext cx="2986087" cy="22193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dirty="0"/>
          </a:p>
        </p:txBody>
      </p:sp>
      <p:pic>
        <p:nvPicPr>
          <p:cNvPr id="11269" name="Picture 21">
            <a:hlinkClick r:id="rId1" action="ppaction://hlinkfile"/>
          </p:cNvPr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868988" y="4551363"/>
            <a:ext cx="1854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2" descr="C:\Users\john\Desktop\1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11788" y="2100263"/>
            <a:ext cx="2690812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004888" y="2036763"/>
            <a:ext cx="3648075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Li Ming: What’s this?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Danny: It’s a school.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school  book  chair  desk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8"/>
          <p:cNvSpPr txBox="1"/>
          <p:nvPr/>
        </p:nvSpPr>
        <p:spPr>
          <a:xfrm>
            <a:off x="2695372" y="76200"/>
            <a:ext cx="4401192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381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4800" spc="-300" dirty="0">
                <a:ln w="11430"/>
                <a:solidFill>
                  <a:srgbClr val="D63D4D"/>
                </a:solidFill>
                <a:effectLst>
                  <a:outerShdw blurRad="76200" dist="63500" dir="10800000" algn="tl" rotWithShape="0">
                    <a:prstClr val="white">
                      <a:alpha val="65000"/>
                    </a:prstClr>
                  </a:outerShdw>
                </a:effectLst>
                <a:latin typeface="Arial Black" panose="020B0A04020102020204"/>
                <a:ea typeface="宋体" panose="02010600030101010101" pitchFamily="2" charset="-122"/>
                <a:cs typeface="Arial Black" panose="020B0A04020102020204"/>
              </a:rPr>
              <a:t>3. What’s this?</a:t>
            </a:r>
            <a:r>
              <a:rPr kumimoji="1" lang="zh-CN" altLang="en-US" sz="4800" spc="-300" dirty="0">
                <a:ln w="11430"/>
                <a:solidFill>
                  <a:srgbClr val="D63D4D"/>
                </a:solidFill>
                <a:effectLst>
                  <a:outerShdw blurRad="76200" dist="63500" dir="10800000" algn="tl" rotWithShape="0">
                    <a:prstClr val="white">
                      <a:alpha val="65000"/>
                    </a:prstClr>
                  </a:outerShdw>
                </a:effectLst>
                <a:latin typeface="Arial Black" panose="020B0A04020102020204"/>
                <a:ea typeface="宋体" panose="02010600030101010101" pitchFamily="2" charset="-122"/>
                <a:cs typeface="Arial Black" panose="020B0A04020102020204"/>
              </a:rPr>
              <a:t> </a:t>
            </a:r>
            <a:endParaRPr kumimoji="1" lang="zh-CN" altLang="en-US" sz="4800" spc="-300" dirty="0">
              <a:ln w="11430"/>
              <a:solidFill>
                <a:srgbClr val="D63D4D"/>
              </a:solidFill>
              <a:effectLst>
                <a:outerShdw blurRad="76200" dist="63500" dir="10800000" algn="tl" rotWithShape="0">
                  <a:prstClr val="white">
                    <a:alpha val="65000"/>
                  </a:prstClr>
                </a:outerShdw>
              </a:effectLst>
              <a:latin typeface="Arial Black" panose="020B0A0402010202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89500" y="2060575"/>
            <a:ext cx="3317875" cy="24066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dirty="0"/>
          </a:p>
        </p:txBody>
      </p:sp>
      <p:pic>
        <p:nvPicPr>
          <p:cNvPr id="12293" name="Picture 21">
            <a:hlinkClick r:id="rId1" action="ppaction://hlinkfile"/>
          </p:cNvPr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35638" y="4706938"/>
            <a:ext cx="187483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2" descr="C:\Users\john\Desktop\1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99038" y="2219325"/>
            <a:ext cx="308927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284538" y="263525"/>
            <a:ext cx="2586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文本框 17"/>
          <p:cNvSpPr txBox="1">
            <a:spLocks noChangeArrowheads="1"/>
          </p:cNvSpPr>
          <p:nvPr/>
        </p:nvSpPr>
        <p:spPr bwMode="auto">
          <a:xfrm>
            <a:off x="2820988" y="1452563"/>
            <a:ext cx="4438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—What’s this?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这是什么？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—It’s a school.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它是一所学校。 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3316" name="组合 5"/>
          <p:cNvGrpSpPr/>
          <p:nvPr/>
        </p:nvGrpSpPr>
        <p:grpSpPr bwMode="auto">
          <a:xfrm>
            <a:off x="139700" y="1477963"/>
            <a:ext cx="2579688" cy="666750"/>
            <a:chOff x="1239816" y="1669591"/>
            <a:chExt cx="2579687" cy="666750"/>
          </a:xfrm>
        </p:grpSpPr>
        <p:sp>
          <p:nvSpPr>
            <p:cNvPr id="19" name="圆角矩形 18"/>
            <p:cNvSpPr/>
            <p:nvPr/>
          </p:nvSpPr>
          <p:spPr>
            <a:xfrm>
              <a:off x="2041504" y="1769603"/>
              <a:ext cx="1777999" cy="449263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3C7D4"/>
                </a:gs>
                <a:gs pos="100000">
                  <a:schemeClr val="bg1"/>
                </a:gs>
              </a:gsLst>
            </a:gradFill>
            <a:ln>
              <a:solidFill>
                <a:srgbClr val="ECADC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23" name="文本框 19"/>
            <p:cNvSpPr txBox="1">
              <a:spLocks noChangeArrowheads="1"/>
            </p:cNvSpPr>
            <p:nvPr/>
          </p:nvSpPr>
          <p:spPr bwMode="auto">
            <a:xfrm>
              <a:off x="2314780" y="1750554"/>
              <a:ext cx="150472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Hei"/>
                </a:rPr>
                <a:t>知识点</a:t>
              </a:r>
              <a:r>
                <a:rPr kumimoji="1" lang="en-US" altLang="zh-CN" sz="2400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Hei"/>
                </a:rPr>
                <a:t> 3</a:t>
              </a:r>
              <a:endParaRPr kumimoji="1" lang="zh-CN" altLang="en-US" sz="24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i"/>
              </a:endParaRPr>
            </a:p>
          </p:txBody>
        </p:sp>
        <p:pic>
          <p:nvPicPr>
            <p:cNvPr id="13324" name="图片 9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1239816" y="1669591"/>
              <a:ext cx="108743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2716213" y="4813300"/>
            <a:ext cx="454025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—What’s this?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—It’s a/an +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可数名词单数形式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318" name="矩形 3"/>
          <p:cNvSpPr>
            <a:spLocks noChangeArrowheads="1"/>
          </p:cNvSpPr>
          <p:nvPr/>
        </p:nvSpPr>
        <p:spPr bwMode="auto">
          <a:xfrm>
            <a:off x="1160463" y="4916488"/>
            <a:ext cx="176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句型结构： </a:t>
            </a:r>
            <a:endParaRPr lang="zh-CN" altLang="en-US" sz="160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319" name="矩形 4"/>
          <p:cNvSpPr>
            <a:spLocks noChangeArrowheads="1"/>
          </p:cNvSpPr>
          <p:nvPr/>
        </p:nvSpPr>
        <p:spPr bwMode="auto">
          <a:xfrm>
            <a:off x="1189038" y="2698750"/>
            <a:ext cx="1189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用法： </a:t>
            </a:r>
            <a:endParaRPr lang="zh-CN" altLang="en-US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5" name="TextBox 8"/>
          <p:cNvSpPr txBox="1">
            <a:spLocks noChangeArrowheads="1"/>
          </p:cNvSpPr>
          <p:nvPr/>
        </p:nvSpPr>
        <p:spPr bwMode="auto">
          <a:xfrm>
            <a:off x="2197100" y="2592388"/>
            <a:ext cx="5837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问句是用来询问近处的某个物品是什么，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答语一般不用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This is...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来回答，而是用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It’s a/an...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来回答，答语中要用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it (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它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代替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问句中的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this (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这，这个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3321" name="图片 2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37338" y="1493838"/>
            <a:ext cx="1143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第一PPT模板网-WWW.1PPT.COM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3323</Words>
  <Application>WPS 演示</Application>
  <PresentationFormat>全屏显示(4:3)</PresentationFormat>
  <Paragraphs>239</Paragraphs>
  <Slides>21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9" baseType="lpstr">
      <vt:lpstr>Arial</vt:lpstr>
      <vt:lpstr>宋体</vt:lpstr>
      <vt:lpstr>Wingdings</vt:lpstr>
      <vt:lpstr>Calibri</vt:lpstr>
      <vt:lpstr>Arial</vt:lpstr>
      <vt:lpstr>Calibri</vt:lpstr>
      <vt:lpstr>Malgun Gothic</vt:lpstr>
      <vt:lpstr>Times New Roman</vt:lpstr>
      <vt:lpstr>黑体</vt:lpstr>
      <vt:lpstr>微软雅黑</vt:lpstr>
      <vt:lpstr>Kozuka Gothic Pro H</vt:lpstr>
      <vt:lpstr>Yu Gothic</vt:lpstr>
      <vt:lpstr>方正大黑简体</vt:lpstr>
      <vt:lpstr>Arial Black</vt:lpstr>
      <vt:lpstr>Hei</vt:lpstr>
      <vt:lpstr>Adobe 黑体 Std R</vt:lpstr>
      <vt:lpstr>Arial Unicode MS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782</cp:revision>
  <dcterms:created xsi:type="dcterms:W3CDTF">2016-01-15T00:46:00Z</dcterms:created>
  <dcterms:modified xsi:type="dcterms:W3CDTF">2019-09-23T02:56:22Z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